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95" autoAdjust="0"/>
  </p:normalViewPr>
  <p:slideViewPr>
    <p:cSldViewPr>
      <p:cViewPr varScale="1">
        <p:scale>
          <a:sx n="60" d="100"/>
          <a:sy n="60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2F4C8B-9BC4-4E61-AC15-B07CE79DA81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6330366-5C0F-4B2A-9878-0CD594D878A7}">
      <dgm:prSet phldrT="[文字]"/>
      <dgm:spPr/>
      <dgm:t>
        <a:bodyPr/>
        <a:lstStyle/>
        <a:p>
          <a:r>
            <a:rPr lang="en-US" altLang="zh-TW" dirty="0" smtClean="0"/>
            <a:t>System state</a:t>
          </a:r>
          <a:endParaRPr lang="zh-TW" altLang="en-US" dirty="0"/>
        </a:p>
      </dgm:t>
    </dgm:pt>
    <dgm:pt modelId="{01E6A10F-B075-496D-98DC-C0606FFF9189}" type="parTrans" cxnId="{93E283C7-2CEB-4856-853D-221020A83FA3}">
      <dgm:prSet/>
      <dgm:spPr/>
      <dgm:t>
        <a:bodyPr/>
        <a:lstStyle/>
        <a:p>
          <a:endParaRPr lang="zh-TW" altLang="en-US"/>
        </a:p>
      </dgm:t>
    </dgm:pt>
    <dgm:pt modelId="{C3D10217-53FF-4AE0-A92A-2DF3F35A25F8}" type="sibTrans" cxnId="{93E283C7-2CEB-4856-853D-221020A83FA3}">
      <dgm:prSet/>
      <dgm:spPr/>
      <dgm:t>
        <a:bodyPr/>
        <a:lstStyle/>
        <a:p>
          <a:endParaRPr lang="zh-TW" altLang="en-US"/>
        </a:p>
      </dgm:t>
    </dgm:pt>
    <dgm:pt modelId="{169F6637-6620-4256-AEB3-C4E1C6FF39E8}">
      <dgm:prSet phldrT="[文字]"/>
      <dgm:spPr/>
      <dgm:t>
        <a:bodyPr/>
        <a:lstStyle/>
        <a:p>
          <a:r>
            <a:rPr lang="en-US" altLang="zh-TW" dirty="0" smtClean="0"/>
            <a:t>Dynamical system</a:t>
          </a:r>
          <a:endParaRPr lang="zh-TW" altLang="en-US" dirty="0"/>
        </a:p>
      </dgm:t>
    </dgm:pt>
    <dgm:pt modelId="{3BD1184A-F971-4094-9C79-5D29634B81DF}" type="parTrans" cxnId="{C1BAA58E-514D-488B-A57C-DB3980732C26}">
      <dgm:prSet/>
      <dgm:spPr/>
      <dgm:t>
        <a:bodyPr/>
        <a:lstStyle/>
        <a:p>
          <a:endParaRPr lang="zh-TW" altLang="en-US"/>
        </a:p>
      </dgm:t>
    </dgm:pt>
    <dgm:pt modelId="{C1C0FD74-1CF3-412F-BE31-017850E01C92}" type="sibTrans" cxnId="{C1BAA58E-514D-488B-A57C-DB3980732C26}">
      <dgm:prSet/>
      <dgm:spPr/>
      <dgm:t>
        <a:bodyPr/>
        <a:lstStyle/>
        <a:p>
          <a:endParaRPr lang="zh-TW" altLang="en-US"/>
        </a:p>
      </dgm:t>
    </dgm:pt>
    <dgm:pt modelId="{B0F84FFD-F6E7-4CE1-B11B-380C600ADFB2}">
      <dgm:prSet phldrT="[文字]"/>
      <dgm:spPr/>
      <dgm:t>
        <a:bodyPr/>
        <a:lstStyle/>
        <a:p>
          <a:r>
            <a:rPr lang="en-US" altLang="zh-TW" dirty="0" smtClean="0"/>
            <a:t>Transitions system</a:t>
          </a:r>
          <a:endParaRPr lang="zh-TW" altLang="en-US" dirty="0"/>
        </a:p>
      </dgm:t>
    </dgm:pt>
    <dgm:pt modelId="{E67F4F90-7C5E-4E44-BA08-118595794E35}" type="parTrans" cxnId="{3E0BC263-E742-4AC4-91CA-C62F25395659}">
      <dgm:prSet/>
      <dgm:spPr/>
      <dgm:t>
        <a:bodyPr/>
        <a:lstStyle/>
        <a:p>
          <a:endParaRPr lang="zh-TW" altLang="en-US"/>
        </a:p>
      </dgm:t>
    </dgm:pt>
    <dgm:pt modelId="{4D57B4E3-B202-4AF5-A075-511B74FE8AA1}" type="sibTrans" cxnId="{3E0BC263-E742-4AC4-91CA-C62F25395659}">
      <dgm:prSet/>
      <dgm:spPr/>
      <dgm:t>
        <a:bodyPr/>
        <a:lstStyle/>
        <a:p>
          <a:endParaRPr lang="zh-TW" altLang="en-US"/>
        </a:p>
      </dgm:t>
    </dgm:pt>
    <dgm:pt modelId="{8DC1BBFA-327B-4A81-B7F3-52FEFB4C08B4}">
      <dgm:prSet phldrT="[文字]"/>
      <dgm:spPr/>
      <dgm:t>
        <a:bodyPr/>
        <a:lstStyle/>
        <a:p>
          <a:r>
            <a:rPr lang="en-US" altLang="zh-TW" dirty="0" smtClean="0"/>
            <a:t>Modeled as linear equations</a:t>
          </a:r>
          <a:endParaRPr lang="zh-TW" altLang="en-US" dirty="0"/>
        </a:p>
      </dgm:t>
    </dgm:pt>
    <dgm:pt modelId="{33E30CE2-6D83-4B2E-A920-7714AD1BCD71}" type="parTrans" cxnId="{70A82AD0-9927-47B3-99F8-BC72013E41C2}">
      <dgm:prSet/>
      <dgm:spPr/>
      <dgm:t>
        <a:bodyPr/>
        <a:lstStyle/>
        <a:p>
          <a:endParaRPr lang="zh-TW" altLang="en-US"/>
        </a:p>
      </dgm:t>
    </dgm:pt>
    <dgm:pt modelId="{8638A9D7-BB3B-4498-9732-5927684D6122}" type="sibTrans" cxnId="{70A82AD0-9927-47B3-99F8-BC72013E41C2}">
      <dgm:prSet/>
      <dgm:spPr/>
      <dgm:t>
        <a:bodyPr/>
        <a:lstStyle/>
        <a:p>
          <a:endParaRPr lang="zh-TW" altLang="en-US"/>
        </a:p>
      </dgm:t>
    </dgm:pt>
    <dgm:pt modelId="{967605BF-D2C5-4840-8205-6CCDEF1DD56E}" type="pres">
      <dgm:prSet presAssocID="{9D2F4C8B-9BC4-4E61-AC15-B07CE79DA8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3B48B32-658B-46BC-B28E-799E5D872988}" type="pres">
      <dgm:prSet presAssocID="{D6330366-5C0F-4B2A-9878-0CD594D878A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A1778F-1633-4661-BCE2-D3AB08B59F8E}" type="pres">
      <dgm:prSet presAssocID="{C3D10217-53FF-4AE0-A92A-2DF3F35A25F8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DCAC70E6-F2A5-4214-B2C2-B2BEB65DA1C3}" type="pres">
      <dgm:prSet presAssocID="{C3D10217-53FF-4AE0-A92A-2DF3F35A25F8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26993FB1-5EEC-4751-B797-1744FBDC72EA}" type="pres">
      <dgm:prSet presAssocID="{169F6637-6620-4256-AEB3-C4E1C6FF39E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202EFF-2629-4F32-B47F-B6F2A6F33A04}" type="pres">
      <dgm:prSet presAssocID="{C1C0FD74-1CF3-412F-BE31-017850E01C92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B8D4DFE8-6565-4DE2-A010-6D13E88E4763}" type="pres">
      <dgm:prSet presAssocID="{C1C0FD74-1CF3-412F-BE31-017850E01C92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3A503199-D683-41AB-B903-13EA0D08AECD}" type="pres">
      <dgm:prSet presAssocID="{B0F84FFD-F6E7-4CE1-B11B-380C600ADFB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36D89C-A279-41FA-B571-597633DCDE61}" type="pres">
      <dgm:prSet presAssocID="{4D57B4E3-B202-4AF5-A075-511B74FE8AA1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0BDAC696-B513-44FE-B020-4FD1A4D7A8D9}" type="pres">
      <dgm:prSet presAssocID="{4D57B4E3-B202-4AF5-A075-511B74FE8AA1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  <dgm:pt modelId="{3AA93415-75CC-4405-A36F-DB00D804E6A5}" type="pres">
      <dgm:prSet presAssocID="{8DC1BBFA-327B-4A81-B7F3-52FEFB4C08B4}" presName="node" presStyleLbl="node1" presStyleIdx="3" presStyleCnt="4" custScaleX="114087" custScaleY="98371" custLinFactX="-9189" custLinFactNeighborX="-100000" custLinFactNeighborY="64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C6ECD7D-66A8-43A7-9807-867E6EF490B8}" type="presOf" srcId="{169F6637-6620-4256-AEB3-C4E1C6FF39E8}" destId="{26993FB1-5EEC-4751-B797-1744FBDC72EA}" srcOrd="0" destOrd="0" presId="urn:microsoft.com/office/officeart/2005/8/layout/process5"/>
    <dgm:cxn modelId="{EDE98576-5B23-47A2-9AF2-022333551BAE}" type="presOf" srcId="{8DC1BBFA-327B-4A81-B7F3-52FEFB4C08B4}" destId="{3AA93415-75CC-4405-A36F-DB00D804E6A5}" srcOrd="0" destOrd="0" presId="urn:microsoft.com/office/officeart/2005/8/layout/process5"/>
    <dgm:cxn modelId="{BD0DA326-CB30-425B-9CA9-8A7FC0BDD815}" type="presOf" srcId="{C3D10217-53FF-4AE0-A92A-2DF3F35A25F8}" destId="{DCAC70E6-F2A5-4214-B2C2-B2BEB65DA1C3}" srcOrd="1" destOrd="0" presId="urn:microsoft.com/office/officeart/2005/8/layout/process5"/>
    <dgm:cxn modelId="{F224C80A-7EB0-4CEE-95E1-75DC9766177B}" type="presOf" srcId="{C3D10217-53FF-4AE0-A92A-2DF3F35A25F8}" destId="{BDA1778F-1633-4661-BCE2-D3AB08B59F8E}" srcOrd="0" destOrd="0" presId="urn:microsoft.com/office/officeart/2005/8/layout/process5"/>
    <dgm:cxn modelId="{93E283C7-2CEB-4856-853D-221020A83FA3}" srcId="{9D2F4C8B-9BC4-4E61-AC15-B07CE79DA81B}" destId="{D6330366-5C0F-4B2A-9878-0CD594D878A7}" srcOrd="0" destOrd="0" parTransId="{01E6A10F-B075-496D-98DC-C0606FFF9189}" sibTransId="{C3D10217-53FF-4AE0-A92A-2DF3F35A25F8}"/>
    <dgm:cxn modelId="{78B2186C-3F0A-4EEC-9A79-B2E3304FE14D}" type="presOf" srcId="{C1C0FD74-1CF3-412F-BE31-017850E01C92}" destId="{B8D4DFE8-6565-4DE2-A010-6D13E88E4763}" srcOrd="1" destOrd="0" presId="urn:microsoft.com/office/officeart/2005/8/layout/process5"/>
    <dgm:cxn modelId="{75CB0AAE-7DF0-4248-8E78-6ED1ACD75F29}" type="presOf" srcId="{9D2F4C8B-9BC4-4E61-AC15-B07CE79DA81B}" destId="{967605BF-D2C5-4840-8205-6CCDEF1DD56E}" srcOrd="0" destOrd="0" presId="urn:microsoft.com/office/officeart/2005/8/layout/process5"/>
    <dgm:cxn modelId="{1BD14323-9715-4992-BF67-0F95F06E2FA2}" type="presOf" srcId="{4D57B4E3-B202-4AF5-A075-511B74FE8AA1}" destId="{0BDAC696-B513-44FE-B020-4FD1A4D7A8D9}" srcOrd="1" destOrd="0" presId="urn:microsoft.com/office/officeart/2005/8/layout/process5"/>
    <dgm:cxn modelId="{4DDFB702-C553-461D-A689-C05FE48746F3}" type="presOf" srcId="{4D57B4E3-B202-4AF5-A075-511B74FE8AA1}" destId="{FD36D89C-A279-41FA-B571-597633DCDE61}" srcOrd="0" destOrd="0" presId="urn:microsoft.com/office/officeart/2005/8/layout/process5"/>
    <dgm:cxn modelId="{23653FD9-3E29-45B6-BF3F-346B51FD7243}" type="presOf" srcId="{D6330366-5C0F-4B2A-9878-0CD594D878A7}" destId="{33B48B32-658B-46BC-B28E-799E5D872988}" srcOrd="0" destOrd="0" presId="urn:microsoft.com/office/officeart/2005/8/layout/process5"/>
    <dgm:cxn modelId="{C1BAA58E-514D-488B-A57C-DB3980732C26}" srcId="{9D2F4C8B-9BC4-4E61-AC15-B07CE79DA81B}" destId="{169F6637-6620-4256-AEB3-C4E1C6FF39E8}" srcOrd="1" destOrd="0" parTransId="{3BD1184A-F971-4094-9C79-5D29634B81DF}" sibTransId="{C1C0FD74-1CF3-412F-BE31-017850E01C92}"/>
    <dgm:cxn modelId="{0662B48E-E47D-4798-A992-F00037F4731E}" type="presOf" srcId="{C1C0FD74-1CF3-412F-BE31-017850E01C92}" destId="{78202EFF-2629-4F32-B47F-B6F2A6F33A04}" srcOrd="0" destOrd="0" presId="urn:microsoft.com/office/officeart/2005/8/layout/process5"/>
    <dgm:cxn modelId="{1789284D-5FC9-40CC-A78B-979F367DDC44}" type="presOf" srcId="{B0F84FFD-F6E7-4CE1-B11B-380C600ADFB2}" destId="{3A503199-D683-41AB-B903-13EA0D08AECD}" srcOrd="0" destOrd="0" presId="urn:microsoft.com/office/officeart/2005/8/layout/process5"/>
    <dgm:cxn modelId="{3E0BC263-E742-4AC4-91CA-C62F25395659}" srcId="{9D2F4C8B-9BC4-4E61-AC15-B07CE79DA81B}" destId="{B0F84FFD-F6E7-4CE1-B11B-380C600ADFB2}" srcOrd="2" destOrd="0" parTransId="{E67F4F90-7C5E-4E44-BA08-118595794E35}" sibTransId="{4D57B4E3-B202-4AF5-A075-511B74FE8AA1}"/>
    <dgm:cxn modelId="{70A82AD0-9927-47B3-99F8-BC72013E41C2}" srcId="{9D2F4C8B-9BC4-4E61-AC15-B07CE79DA81B}" destId="{8DC1BBFA-327B-4A81-B7F3-52FEFB4C08B4}" srcOrd="3" destOrd="0" parTransId="{33E30CE2-6D83-4B2E-A920-7714AD1BCD71}" sibTransId="{8638A9D7-BB3B-4498-9732-5927684D6122}"/>
    <dgm:cxn modelId="{EA956562-EE36-4CA3-82BA-99B8CC4A7DFA}" type="presParOf" srcId="{967605BF-D2C5-4840-8205-6CCDEF1DD56E}" destId="{33B48B32-658B-46BC-B28E-799E5D872988}" srcOrd="0" destOrd="0" presId="urn:microsoft.com/office/officeart/2005/8/layout/process5"/>
    <dgm:cxn modelId="{1739E1AC-3C70-4FF0-A50B-A7856A31022C}" type="presParOf" srcId="{967605BF-D2C5-4840-8205-6CCDEF1DD56E}" destId="{BDA1778F-1633-4661-BCE2-D3AB08B59F8E}" srcOrd="1" destOrd="0" presId="urn:microsoft.com/office/officeart/2005/8/layout/process5"/>
    <dgm:cxn modelId="{5210BD84-7147-4C87-8876-6B7F7068D962}" type="presParOf" srcId="{BDA1778F-1633-4661-BCE2-D3AB08B59F8E}" destId="{DCAC70E6-F2A5-4214-B2C2-B2BEB65DA1C3}" srcOrd="0" destOrd="0" presId="urn:microsoft.com/office/officeart/2005/8/layout/process5"/>
    <dgm:cxn modelId="{7A7F5915-3A8D-4485-A23D-FEB304053F22}" type="presParOf" srcId="{967605BF-D2C5-4840-8205-6CCDEF1DD56E}" destId="{26993FB1-5EEC-4751-B797-1744FBDC72EA}" srcOrd="2" destOrd="0" presId="urn:microsoft.com/office/officeart/2005/8/layout/process5"/>
    <dgm:cxn modelId="{F2D7B46E-23A4-4506-AB0A-C3053EAF2534}" type="presParOf" srcId="{967605BF-D2C5-4840-8205-6CCDEF1DD56E}" destId="{78202EFF-2629-4F32-B47F-B6F2A6F33A04}" srcOrd="3" destOrd="0" presId="urn:microsoft.com/office/officeart/2005/8/layout/process5"/>
    <dgm:cxn modelId="{912786F5-F3F4-4EF3-825A-3FAF5502CADA}" type="presParOf" srcId="{78202EFF-2629-4F32-B47F-B6F2A6F33A04}" destId="{B8D4DFE8-6565-4DE2-A010-6D13E88E4763}" srcOrd="0" destOrd="0" presId="urn:microsoft.com/office/officeart/2005/8/layout/process5"/>
    <dgm:cxn modelId="{88A078DB-3E77-49B4-8056-D06795181FF2}" type="presParOf" srcId="{967605BF-D2C5-4840-8205-6CCDEF1DD56E}" destId="{3A503199-D683-41AB-B903-13EA0D08AECD}" srcOrd="4" destOrd="0" presId="urn:microsoft.com/office/officeart/2005/8/layout/process5"/>
    <dgm:cxn modelId="{21AE9A1D-0E1F-4DA6-BCE2-A7AF64830F73}" type="presParOf" srcId="{967605BF-D2C5-4840-8205-6CCDEF1DD56E}" destId="{FD36D89C-A279-41FA-B571-597633DCDE61}" srcOrd="5" destOrd="0" presId="urn:microsoft.com/office/officeart/2005/8/layout/process5"/>
    <dgm:cxn modelId="{9DAA558A-F7E8-4993-8042-BAB5DA8B1FFE}" type="presParOf" srcId="{FD36D89C-A279-41FA-B571-597633DCDE61}" destId="{0BDAC696-B513-44FE-B020-4FD1A4D7A8D9}" srcOrd="0" destOrd="0" presId="urn:microsoft.com/office/officeart/2005/8/layout/process5"/>
    <dgm:cxn modelId="{85762FD3-3294-4350-AF6F-334548A29102}" type="presParOf" srcId="{967605BF-D2C5-4840-8205-6CCDEF1DD56E}" destId="{3AA93415-75CC-4405-A36F-DB00D804E6A5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B48B32-658B-46BC-B28E-799E5D872988}">
      <dsp:nvSpPr>
        <dsp:cNvPr id="0" name=""/>
        <dsp:cNvSpPr/>
      </dsp:nvSpPr>
      <dsp:spPr>
        <a:xfrm>
          <a:off x="496041" y="2543"/>
          <a:ext cx="3067020" cy="1840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/>
            <a:t>System state</a:t>
          </a:r>
          <a:endParaRPr lang="zh-TW" altLang="en-US" sz="3700" kern="1200" dirty="0"/>
        </a:p>
      </dsp:txBody>
      <dsp:txXfrm>
        <a:off x="496041" y="2543"/>
        <a:ext cx="3067020" cy="1840212"/>
      </dsp:txXfrm>
    </dsp:sp>
    <dsp:sp modelId="{BDA1778F-1633-4661-BCE2-D3AB08B59F8E}">
      <dsp:nvSpPr>
        <dsp:cNvPr id="0" name=""/>
        <dsp:cNvSpPr/>
      </dsp:nvSpPr>
      <dsp:spPr>
        <a:xfrm>
          <a:off x="3832959" y="542339"/>
          <a:ext cx="650208" cy="760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kern="1200"/>
        </a:p>
      </dsp:txBody>
      <dsp:txXfrm>
        <a:off x="3832959" y="542339"/>
        <a:ext cx="650208" cy="760621"/>
      </dsp:txXfrm>
    </dsp:sp>
    <dsp:sp modelId="{26993FB1-5EEC-4751-B797-1744FBDC72EA}">
      <dsp:nvSpPr>
        <dsp:cNvPr id="0" name=""/>
        <dsp:cNvSpPr/>
      </dsp:nvSpPr>
      <dsp:spPr>
        <a:xfrm>
          <a:off x="4789869" y="2543"/>
          <a:ext cx="3067020" cy="1840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/>
            <a:t>Dynamical system</a:t>
          </a:r>
          <a:endParaRPr lang="zh-TW" altLang="en-US" sz="3700" kern="1200" dirty="0"/>
        </a:p>
      </dsp:txBody>
      <dsp:txXfrm>
        <a:off x="4789869" y="2543"/>
        <a:ext cx="3067020" cy="1840212"/>
      </dsp:txXfrm>
    </dsp:sp>
    <dsp:sp modelId="{78202EFF-2629-4F32-B47F-B6F2A6F33A04}">
      <dsp:nvSpPr>
        <dsp:cNvPr id="0" name=""/>
        <dsp:cNvSpPr/>
      </dsp:nvSpPr>
      <dsp:spPr>
        <a:xfrm rot="5400000">
          <a:off x="5998275" y="2057447"/>
          <a:ext cx="650208" cy="760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kern="1200"/>
        </a:p>
      </dsp:txBody>
      <dsp:txXfrm rot="5400000">
        <a:off x="5998275" y="2057447"/>
        <a:ext cx="650208" cy="760621"/>
      </dsp:txXfrm>
    </dsp:sp>
    <dsp:sp modelId="{3A503199-D683-41AB-B903-13EA0D08AECD}">
      <dsp:nvSpPr>
        <dsp:cNvPr id="0" name=""/>
        <dsp:cNvSpPr/>
      </dsp:nvSpPr>
      <dsp:spPr>
        <a:xfrm>
          <a:off x="4789869" y="3069564"/>
          <a:ext cx="3067020" cy="1840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/>
            <a:t>Transitions system</a:t>
          </a:r>
          <a:endParaRPr lang="zh-TW" altLang="en-US" sz="3700" kern="1200" dirty="0"/>
        </a:p>
      </dsp:txBody>
      <dsp:txXfrm>
        <a:off x="4789869" y="3069564"/>
        <a:ext cx="3067020" cy="1840212"/>
      </dsp:txXfrm>
    </dsp:sp>
    <dsp:sp modelId="{FD36D89C-A279-41FA-B571-597633DCDE61}">
      <dsp:nvSpPr>
        <dsp:cNvPr id="0" name=""/>
        <dsp:cNvSpPr/>
      </dsp:nvSpPr>
      <dsp:spPr>
        <a:xfrm rot="10791134">
          <a:off x="3821769" y="3614929"/>
          <a:ext cx="684125" cy="760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kern="1200"/>
        </a:p>
      </dsp:txBody>
      <dsp:txXfrm rot="10791134">
        <a:off x="3821769" y="3614929"/>
        <a:ext cx="684125" cy="760621"/>
      </dsp:txXfrm>
    </dsp:sp>
    <dsp:sp modelId="{3AA93415-75CC-4405-A36F-DB00D804E6A5}">
      <dsp:nvSpPr>
        <dsp:cNvPr id="0" name=""/>
        <dsp:cNvSpPr/>
      </dsp:nvSpPr>
      <dsp:spPr>
        <a:xfrm>
          <a:off x="0" y="3096348"/>
          <a:ext cx="3499071" cy="18102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/>
            <a:t>Modeled as linear equations</a:t>
          </a:r>
          <a:endParaRPr lang="zh-TW" altLang="en-US" sz="3700" kern="1200" dirty="0"/>
        </a:p>
      </dsp:txBody>
      <dsp:txXfrm>
        <a:off x="0" y="3096348"/>
        <a:ext cx="3499071" cy="1810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A4B76-BD77-4A07-B80D-AA034B4B74BC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A4EB-ED57-43D2-B2BB-84491CBF45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系統狀態就是現在的狀態。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A4EB-ED57-43D2-B2BB-84491CBF454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K-F </a:t>
            </a:r>
            <a:r>
              <a:rPr lang="zh-TW" altLang="en-US" dirty="0" smtClean="0"/>
              <a:t>的步驟簡單說有三個，</a:t>
            </a:r>
            <a:r>
              <a:rPr lang="en-US" altLang="zh-TW" dirty="0" smtClean="0"/>
              <a:t>observation----reconciliation(</a:t>
            </a:r>
            <a:r>
              <a:rPr lang="zh-TW" altLang="en-US" dirty="0" smtClean="0"/>
              <a:t>調整使一致</a:t>
            </a:r>
            <a:r>
              <a:rPr lang="en-US" altLang="zh-TW" dirty="0" smtClean="0"/>
              <a:t>)----correction</a:t>
            </a:r>
          </a:p>
          <a:p>
            <a:r>
              <a:rPr lang="zh-TW" altLang="en-US" dirty="0" smtClean="0"/>
              <a:t>將兩個不同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的調和，需考慮相關的誤差</a:t>
            </a:r>
            <a:endParaRPr lang="en-US" altLang="zh-TW" dirty="0" smtClean="0"/>
          </a:p>
          <a:p>
            <a:r>
              <a:rPr lang="en-US" altLang="zh-TW" dirty="0" smtClean="0"/>
              <a:t>The predicted estimate is corrected based on the observation.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有一個問題</a:t>
            </a:r>
            <a:r>
              <a:rPr lang="en-US" altLang="zh-TW" dirty="0" smtClean="0"/>
              <a:t>:</a:t>
            </a:r>
            <a:r>
              <a:rPr lang="en-US" altLang="zh-TW" baseline="0" dirty="0" smtClean="0"/>
              <a:t> how the correction to the predicted value is effected ??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A4EB-ED57-43D2-B2BB-84491CBF454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利用可測概念，推出</a:t>
            </a:r>
            <a:r>
              <a:rPr lang="en-US" altLang="zh-TW" dirty="0" smtClean="0"/>
              <a:t>X</a:t>
            </a:r>
            <a:r>
              <a:rPr lang="zh-TW" altLang="en-US" dirty="0" smtClean="0"/>
              <a:t>在</a:t>
            </a:r>
            <a:r>
              <a:rPr lang="en-US" altLang="zh-TW" dirty="0" smtClean="0"/>
              <a:t>t-1</a:t>
            </a:r>
            <a:r>
              <a:rPr lang="zh-TW" altLang="en-US" dirty="0" smtClean="0"/>
              <a:t>的時間點的估計量</a:t>
            </a:r>
            <a:r>
              <a:rPr lang="en-US" altLang="zh-TW" dirty="0" smtClean="0"/>
              <a:t>=AX(t-1)</a:t>
            </a:r>
          </a:p>
          <a:p>
            <a:r>
              <a:rPr lang="zh-TW" altLang="en-US" dirty="0" smtClean="0"/>
              <a:t>   </a:t>
            </a:r>
            <a:r>
              <a:rPr lang="en-US" altLang="zh-TW" dirty="0" smtClean="0"/>
              <a:t>P</a:t>
            </a:r>
            <a:r>
              <a:rPr lang="zh-TW" altLang="en-US" dirty="0" smtClean="0"/>
              <a:t>是</a:t>
            </a:r>
            <a:r>
              <a:rPr lang="en-US" altLang="zh-TW" dirty="0" smtClean="0"/>
              <a:t>predicted</a:t>
            </a:r>
            <a:r>
              <a:rPr lang="en-US" altLang="zh-TW" baseline="0" dirty="0" smtClean="0"/>
              <a:t> error</a:t>
            </a:r>
          </a:p>
          <a:p>
            <a:r>
              <a:rPr lang="en-US" altLang="zh-TW" dirty="0" smtClean="0"/>
              <a:t>2.Y</a:t>
            </a:r>
            <a:r>
              <a:rPr lang="zh-TW" altLang="en-US" dirty="0" smtClean="0"/>
              <a:t>和</a:t>
            </a:r>
            <a:r>
              <a:rPr lang="en-US" altLang="zh-TW" dirty="0" smtClean="0"/>
              <a:t>R</a:t>
            </a:r>
            <a:r>
              <a:rPr lang="zh-TW" altLang="en-US" dirty="0" smtClean="0"/>
              <a:t>  是從</a:t>
            </a:r>
            <a:r>
              <a:rPr lang="en-US" altLang="zh-TW" dirty="0" smtClean="0"/>
              <a:t>observation data </a:t>
            </a:r>
            <a:r>
              <a:rPr lang="zh-TW" altLang="en-US" dirty="0" smtClean="0"/>
              <a:t>而得知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變異數最小求</a:t>
            </a:r>
            <a:r>
              <a:rPr lang="en-US" altLang="zh-TW" dirty="0" err="1" smtClean="0"/>
              <a:t>kalman</a:t>
            </a:r>
            <a:r>
              <a:rPr lang="en-US" altLang="zh-TW" dirty="0" smtClean="0"/>
              <a:t> gain (</a:t>
            </a:r>
            <a:r>
              <a:rPr lang="zh-TW" altLang="en-US" dirty="0" smtClean="0"/>
              <a:t>不懂</a:t>
            </a:r>
            <a:r>
              <a:rPr lang="en-US" altLang="zh-TW" dirty="0" smtClean="0"/>
              <a:t>???)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4.</a:t>
            </a:r>
            <a:r>
              <a:rPr lang="zh-TW" altLang="en-US" i="0" dirty="0" smtClean="0">
                <a:latin typeface="+mn-ea"/>
                <a:ea typeface="+mn-ea"/>
              </a:rPr>
              <a:t>利用上一頁投影片，</a:t>
            </a:r>
            <a:r>
              <a:rPr lang="en-US" altLang="zh-TW" sz="1200" i="0" dirty="0" smtClean="0">
                <a:solidFill>
                  <a:srgbClr val="FF0000"/>
                </a:solidFill>
                <a:latin typeface="+mn-ea"/>
                <a:ea typeface="+mn-ea"/>
              </a:rPr>
              <a:t>Observation innovation</a:t>
            </a:r>
            <a:r>
              <a:rPr lang="en-US" altLang="zh-TW" sz="1200" i="0" dirty="0" smtClean="0">
                <a:solidFill>
                  <a:schemeClr val="tx1"/>
                </a:solidFill>
                <a:latin typeface="+mn-ea"/>
                <a:ea typeface="+mn-ea"/>
              </a:rPr>
              <a:t>=</a:t>
            </a:r>
            <a:r>
              <a:rPr lang="en-US" altLang="zh-TW" i="0" dirty="0" smtClean="0">
                <a:latin typeface="+mn-ea"/>
                <a:ea typeface="+mn-ea"/>
              </a:rPr>
              <a:t>actual observation-predicted observation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i="0" dirty="0" smtClean="0">
                <a:solidFill>
                  <a:srgbClr val="FF0000"/>
                </a:solidFill>
                <a:latin typeface="+mn-ea"/>
                <a:ea typeface="+mn-ea"/>
              </a:rPr>
              <a:t>   </a:t>
            </a:r>
            <a:r>
              <a:rPr lang="en-US" altLang="zh-TW" i="0" dirty="0" smtClean="0">
                <a:latin typeface="+mn-ea"/>
                <a:ea typeface="+mn-ea"/>
              </a:rPr>
              <a:t>actual observation</a:t>
            </a:r>
            <a:r>
              <a:rPr lang="zh-TW" altLang="en-US" i="0" dirty="0" smtClean="0">
                <a:latin typeface="+mn-ea"/>
                <a:ea typeface="+mn-ea"/>
              </a:rPr>
              <a:t>就是</a:t>
            </a:r>
            <a:r>
              <a:rPr lang="en-US" altLang="zh-TW" i="0" dirty="0" smtClean="0">
                <a:latin typeface="+mn-ea"/>
                <a:ea typeface="+mn-ea"/>
              </a:rPr>
              <a:t>Y(t) </a:t>
            </a:r>
            <a:r>
              <a:rPr lang="zh-TW" altLang="en-US" i="0" dirty="0" smtClean="0">
                <a:latin typeface="+mn-ea"/>
                <a:ea typeface="+mn-ea"/>
              </a:rPr>
              <a:t>，</a:t>
            </a:r>
            <a:r>
              <a:rPr lang="en-US" altLang="zh-TW" i="0" dirty="0" smtClean="0">
                <a:latin typeface="+mn-ea"/>
                <a:ea typeface="+mn-ea"/>
              </a:rPr>
              <a:t> predicted observation</a:t>
            </a:r>
            <a:r>
              <a:rPr lang="zh-TW" altLang="en-US" i="0" baseline="0" dirty="0" smtClean="0">
                <a:latin typeface="+mn-ea"/>
                <a:ea typeface="+mn-ea"/>
              </a:rPr>
              <a:t> 就是將利用可測求出來的預測值代入</a:t>
            </a:r>
            <a:r>
              <a:rPr lang="en-US" altLang="zh-TW" i="0" baseline="0" dirty="0" smtClean="0">
                <a:latin typeface="+mn-ea"/>
                <a:ea typeface="+mn-ea"/>
              </a:rPr>
              <a:t>observation </a:t>
            </a:r>
            <a:r>
              <a:rPr lang="zh-TW" altLang="en-US" i="0" baseline="0" dirty="0" smtClean="0">
                <a:latin typeface="+mn-ea"/>
                <a:ea typeface="+mn-ea"/>
              </a:rPr>
              <a:t>的式子中 </a:t>
            </a:r>
            <a:endParaRPr lang="en-US" altLang="zh-TW" i="0" baseline="0" dirty="0" smtClean="0">
              <a:latin typeface="+mn-ea"/>
              <a:ea typeface="+mn-ea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i="0" baseline="0" dirty="0" smtClean="0">
                <a:latin typeface="+mn-ea"/>
                <a:ea typeface="+mn-ea"/>
              </a:rPr>
              <a:t>5.</a:t>
            </a:r>
            <a:r>
              <a:rPr lang="zh-TW" altLang="en-US" i="0" baseline="0" dirty="0" smtClean="0">
                <a:latin typeface="+mn-ea"/>
                <a:ea typeface="+mn-ea"/>
              </a:rPr>
              <a:t>最後算</a:t>
            </a:r>
            <a:r>
              <a:rPr lang="en-US" altLang="zh-TW" i="0" baseline="0" dirty="0" smtClean="0">
                <a:latin typeface="+mn-ea"/>
                <a:ea typeface="+mn-ea"/>
              </a:rPr>
              <a:t>X</a:t>
            </a:r>
            <a:r>
              <a:rPr lang="zh-TW" altLang="en-US" i="0" baseline="0" dirty="0" smtClean="0">
                <a:latin typeface="+mn-ea"/>
                <a:ea typeface="+mn-ea"/>
              </a:rPr>
              <a:t>在</a:t>
            </a:r>
            <a:r>
              <a:rPr lang="en-US" altLang="zh-TW" i="0" baseline="0" dirty="0" smtClean="0">
                <a:latin typeface="+mn-ea"/>
                <a:ea typeface="+mn-ea"/>
              </a:rPr>
              <a:t>t</a:t>
            </a:r>
            <a:r>
              <a:rPr lang="zh-TW" altLang="en-US" i="0" baseline="0" dirty="0" smtClean="0">
                <a:latin typeface="+mn-ea"/>
                <a:ea typeface="+mn-ea"/>
              </a:rPr>
              <a:t>時間點下估計量的變異數 </a:t>
            </a:r>
            <a:r>
              <a:rPr lang="en-US" altLang="zh-TW" i="0" baseline="0" dirty="0" smtClean="0">
                <a:latin typeface="+mn-ea"/>
                <a:ea typeface="+mn-ea"/>
              </a:rPr>
              <a:t>P(t)=X(</a:t>
            </a:r>
            <a:r>
              <a:rPr lang="en-US" altLang="zh-TW" i="0" baseline="0" dirty="0" err="1" smtClean="0">
                <a:latin typeface="+mn-ea"/>
                <a:ea typeface="+mn-ea"/>
              </a:rPr>
              <a:t>t|t</a:t>
            </a:r>
            <a:r>
              <a:rPr lang="en-US" altLang="zh-TW" i="0" baseline="0" dirty="0" smtClean="0">
                <a:latin typeface="+mn-ea"/>
                <a:ea typeface="+mn-ea"/>
              </a:rPr>
              <a:t>)-X(t)</a:t>
            </a:r>
            <a:endParaRPr lang="en-US" altLang="zh-TW" i="0" dirty="0" smtClean="0">
              <a:latin typeface="+mn-ea"/>
              <a:ea typeface="+mn-ea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i="0" dirty="0" smtClean="0">
                <a:latin typeface="+mn-ea"/>
                <a:ea typeface="+mn-ea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predicted observation</a:t>
            </a:r>
            <a:endParaRPr lang="zh-TW" alt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A4EB-ED57-43D2-B2BB-84491CBF454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A4EB-ED57-43D2-B2BB-84491CBF454D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g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golden mean ratio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，</a:t>
            </a:r>
            <a:r>
              <a:rPr lang="en-US" altLang="zh-TW" baseline="0" dirty="0" err="1" smtClean="0"/>
              <a:t>Wo</a:t>
            </a:r>
            <a:r>
              <a:rPr lang="en-US" altLang="zh-TW" baseline="0" dirty="0" smtClean="0"/>
              <a:t>=1/g</a:t>
            </a:r>
          </a:p>
          <a:p>
            <a:r>
              <a:rPr lang="zh-TW" altLang="en-US" baseline="0" dirty="0" smtClean="0"/>
              <a:t>經過推導</a:t>
            </a:r>
            <a:r>
              <a:rPr lang="en-US" altLang="zh-TW" baseline="0" dirty="0" smtClean="0"/>
              <a:t>W1=1/(g^3) ……</a:t>
            </a:r>
            <a:r>
              <a:rPr lang="zh-TW" altLang="en-US" baseline="0" dirty="0" smtClean="0"/>
              <a:t>以此類推。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A4EB-ED57-43D2-B2BB-84491CBF454D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7772400" cy="2880320"/>
          </a:xfrm>
        </p:spPr>
        <p:txBody>
          <a:bodyPr/>
          <a:lstStyle/>
          <a:p>
            <a:r>
              <a:rPr lang="en-US" altLang="zh-TW" dirty="0" smtClean="0"/>
              <a:t>CH4</a:t>
            </a:r>
            <a:br>
              <a:rPr lang="en-US" altLang="zh-TW" dirty="0" smtClean="0"/>
            </a:br>
            <a:r>
              <a:rPr lang="en-US" altLang="zh-TW" dirty="0" err="1" smtClean="0"/>
              <a:t>Kalman</a:t>
            </a:r>
            <a:r>
              <a:rPr lang="en-US" altLang="zh-TW" dirty="0" smtClean="0"/>
              <a:t> Filtering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Filtering the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zh-TW" altLang="en-US" sz="2400" dirty="0" smtClean="0"/>
              <a:t>我們觀察股票價格的在特定時間區間內並記錄他們，在每一筆交易價格已知且包括最後一筆交易的價格下紀錄，這樣看似沒有誤差，所以觀測的等式上應該不會有誤差項，但是</a:t>
            </a:r>
            <a:r>
              <a:rPr lang="en-US" altLang="zh-TW" sz="2400" dirty="0" smtClean="0"/>
              <a:t>…</a:t>
            </a:r>
          </a:p>
          <a:p>
            <a:r>
              <a:rPr lang="zh-TW" altLang="en-US" sz="2400" dirty="0" smtClean="0"/>
              <a:t>問題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 在</a:t>
            </a:r>
            <a:r>
              <a:rPr lang="en-US" altLang="zh-TW" sz="2400" dirty="0" smtClean="0"/>
              <a:t>equilibrium price(</a:t>
            </a:r>
            <a:r>
              <a:rPr lang="zh-TW" altLang="en-US" sz="2400" dirty="0" smtClean="0"/>
              <a:t>供給曲線剛好等於需求曲線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下紀錄與推測都是在連續時間下，但我們所做的事情卻是從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特定時間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下的</a:t>
            </a:r>
            <a:r>
              <a:rPr lang="en-US" altLang="zh-TW" sz="2400" dirty="0" smtClean="0"/>
              <a:t>equilibrium price </a:t>
            </a:r>
            <a:r>
              <a:rPr lang="zh-TW" altLang="en-US" sz="2400" dirty="0" smtClean="0"/>
              <a:t>找</a:t>
            </a:r>
            <a:r>
              <a:rPr lang="en-US" altLang="zh-TW" sz="2400" dirty="0" smtClean="0"/>
              <a:t>observations</a:t>
            </a:r>
          </a:p>
          <a:p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                     </a:t>
            </a:r>
            <a:r>
              <a:rPr lang="en-US" altLang="zh-TW" sz="4000" dirty="0" smtClean="0"/>
              <a:t> Error!!</a:t>
            </a:r>
            <a:endParaRPr lang="zh-TW" altLang="en-US" sz="4000" dirty="0"/>
          </a:p>
        </p:txBody>
      </p:sp>
      <p:sp>
        <p:nvSpPr>
          <p:cNvPr id="4" name="向右箭號 3"/>
          <p:cNvSpPr/>
          <p:nvPr/>
        </p:nvSpPr>
        <p:spPr>
          <a:xfrm>
            <a:off x="1115616" y="4725144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523875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84984"/>
            <a:ext cx="4876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077072"/>
            <a:ext cx="3568467" cy="102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向右箭號 6"/>
          <p:cNvSpPr/>
          <p:nvPr/>
        </p:nvSpPr>
        <p:spPr>
          <a:xfrm>
            <a:off x="5220072" y="4365104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1619672" y="548680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2699792" y="3326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Xo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is true state</a:t>
            </a:r>
            <a:endParaRPr lang="zh-TW" altLang="en-US" sz="2400" dirty="0"/>
          </a:p>
        </p:txBody>
      </p:sp>
      <p:cxnSp>
        <p:nvCxnSpPr>
          <p:cNvPr id="14" name="直線單箭頭接點 13"/>
          <p:cNvCxnSpPr/>
          <p:nvPr/>
        </p:nvCxnSpPr>
        <p:spPr>
          <a:xfrm>
            <a:off x="5436096" y="148478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300192" y="1268760"/>
            <a:ext cx="25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視為 </a:t>
            </a:r>
            <a:r>
              <a:rPr lang="en-US" altLang="zh-TW" sz="2400" dirty="0" smtClean="0"/>
              <a:t>random walk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假設</a:t>
            </a:r>
            <a:r>
              <a:rPr lang="en-US" altLang="zh-TW" dirty="0" smtClean="0"/>
              <a:t>:</a:t>
            </a:r>
            <a:r>
              <a:rPr lang="zh-TW" altLang="en-US" dirty="0" smtClean="0"/>
              <a:t>預測狀態變異數</a:t>
            </a:r>
            <a:r>
              <a:rPr lang="en-US" altLang="zh-TW" dirty="0" smtClean="0"/>
              <a:t>=</a:t>
            </a:r>
            <a:r>
              <a:rPr lang="zh-TW" altLang="en-US" dirty="0" smtClean="0"/>
              <a:t>觀測值變異數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隨著觀測值越來越多，矩陣也越來越龐大，所花費的計算時間也相對的增加許多，所以我們增加另外一個假設並應用</a:t>
            </a:r>
            <a:r>
              <a:rPr lang="en-US" altLang="zh-TW" dirty="0" smtClean="0"/>
              <a:t>K-F </a:t>
            </a:r>
            <a:r>
              <a:rPr lang="zh-TW" altLang="en-US" dirty="0" smtClean="0"/>
              <a:t>來解決。</a:t>
            </a:r>
            <a:endParaRPr lang="en-US" altLang="zh-TW" dirty="0" smtClean="0"/>
          </a:p>
          <a:p>
            <a:r>
              <a:rPr lang="zh-TW" altLang="en-US" dirty="0" smtClean="0"/>
              <a:t>原本的回歸只有變異數</a:t>
            </a:r>
            <a:r>
              <a:rPr lang="en-US" altLang="zh-TW" dirty="0" err="1" smtClean="0"/>
              <a:t>iid</a:t>
            </a:r>
            <a:r>
              <a:rPr lang="zh-TW" altLang="en-US" dirty="0" smtClean="0"/>
              <a:t>常態分配，這邊我們再增加一個假設是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we have made an important assumption in the process;</a:t>
            </a:r>
            <a:r>
              <a:rPr lang="zh-TW" altLang="en-US" dirty="0" smtClean="0"/>
              <a:t> </a:t>
            </a:r>
            <a:r>
              <a:rPr lang="en-US" altLang="zh-TW" dirty="0" smtClean="0"/>
              <a:t>that is, the state variance at each time step is equal to the observation variance.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(This is in addition to the assumption of independence of the error distributions.)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zh-TW" altLang="en-US" dirty="0" smtClean="0"/>
              <a:t>多了上述的假設後，我們前面有提到為了解決觀測值的不同正確性，所以我們應用權重的概念，那這邊權重又可以把它視為是</a:t>
            </a:r>
            <a:r>
              <a:rPr lang="en-US" altLang="zh-TW" dirty="0" smtClean="0"/>
              <a:t>Fibonacci numbers </a:t>
            </a:r>
            <a:r>
              <a:rPr lang="zh-TW" altLang="en-US" dirty="0" smtClean="0"/>
              <a:t>的比率。</a:t>
            </a:r>
          </a:p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76872"/>
            <a:ext cx="2664296" cy="53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852936"/>
            <a:ext cx="8304537" cy="298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5877272"/>
            <a:ext cx="4104456" cy="77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5949280"/>
            <a:ext cx="1859385" cy="58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9011344" cy="1143000"/>
          </a:xfrm>
        </p:spPr>
        <p:txBody>
          <a:bodyPr>
            <a:noAutofit/>
          </a:bodyPr>
          <a:lstStyle/>
          <a:p>
            <a:pPr algn="r"/>
            <a:r>
              <a:rPr lang="en-US" altLang="zh-TW" sz="4000" dirty="0" smtClean="0"/>
              <a:t>Observation and variance will be the same?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是的。他們都是代表著相同標的物</a:t>
            </a:r>
            <a:r>
              <a:rPr lang="en-US" altLang="zh-TW" dirty="0" smtClean="0"/>
              <a:t>(</a:t>
            </a:r>
            <a:r>
              <a:rPr lang="zh-TW" altLang="en-US" dirty="0" smtClean="0"/>
              <a:t>皆</a:t>
            </a:r>
            <a:r>
              <a:rPr lang="zh-TW" altLang="en-US" dirty="0" smtClean="0"/>
              <a:t>從</a:t>
            </a:r>
            <a:r>
              <a:rPr lang="en-US" altLang="zh-TW" dirty="0" smtClean="0"/>
              <a:t>random walk)</a:t>
            </a:r>
            <a:r>
              <a:rPr lang="zh-TW" altLang="en-US" dirty="0" smtClean="0"/>
              <a:t>的</a:t>
            </a:r>
            <a:r>
              <a:rPr lang="en-US" altLang="zh-TW" dirty="0" smtClean="0"/>
              <a:t>volatility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zh-TW" altLang="en-US" dirty="0" smtClean="0"/>
              <a:t>以下則將</a:t>
            </a:r>
            <a:r>
              <a:rPr lang="en-US" altLang="zh-TW" dirty="0" smtClean="0"/>
              <a:t>random walk-filtering process </a:t>
            </a:r>
            <a:r>
              <a:rPr lang="zh-TW" altLang="en-US" dirty="0" smtClean="0"/>
              <a:t>應用在</a:t>
            </a:r>
            <a:r>
              <a:rPr lang="en-US" altLang="zh-TW" dirty="0" smtClean="0"/>
              <a:t>S&amp;P</a:t>
            </a:r>
            <a:r>
              <a:rPr lang="zh-TW" altLang="en-US" dirty="0" smtClean="0"/>
              <a:t> </a:t>
            </a:r>
            <a:r>
              <a:rPr lang="en-US" altLang="zh-TW" dirty="0" smtClean="0"/>
              <a:t>500</a:t>
            </a:r>
            <a:r>
              <a:rPr lang="zh-TW" altLang="en-US" dirty="0" smtClean="0"/>
              <a:t>指數上。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4581128"/>
            <a:ext cx="8625136" cy="183306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TW" altLang="en-US" dirty="0" smtClean="0"/>
              <a:t>     在上述所提到的應用到</a:t>
            </a:r>
            <a:r>
              <a:rPr lang="en-US" altLang="zh-TW" dirty="0" smtClean="0"/>
              <a:t>Fibonacci number</a:t>
            </a:r>
            <a:r>
              <a:rPr lang="zh-TW" altLang="en-US" dirty="0" smtClean="0"/>
              <a:t>來權重，也能解決前面所提到資料來源正確性的不一，但即便這已經很好了，但在移動平均上仍有重複多層時間區間的疑慮，所以作者想了一個方法來解決。</a:t>
            </a:r>
            <a:endParaRPr lang="en-US" altLang="zh-TW" dirty="0" smtClean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5688632" cy="396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half of frequency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作者應用</a:t>
            </a:r>
            <a:r>
              <a:rPr lang="en-US" altLang="zh-TW" dirty="0" smtClean="0"/>
              <a:t>half of frequency</a:t>
            </a:r>
            <a:r>
              <a:rPr lang="zh-TW" altLang="en-US" dirty="0" smtClean="0"/>
              <a:t>來解決此疑慮，此方法則是用</a:t>
            </a:r>
            <a:r>
              <a:rPr lang="en-US" altLang="zh-TW" dirty="0" smtClean="0"/>
              <a:t>random walk</a:t>
            </a:r>
            <a:r>
              <a:rPr lang="zh-TW" altLang="en-US" dirty="0" smtClean="0"/>
              <a:t>原始觀測</a:t>
            </a:r>
            <a:r>
              <a:rPr lang="zh-TW" altLang="en-US" dirty="0" smtClean="0"/>
              <a:t>值頻率的一半來解決區間重複的疑慮。</a:t>
            </a:r>
            <a:endParaRPr lang="en-US" altLang="zh-TW" dirty="0" smtClean="0"/>
          </a:p>
          <a:p>
            <a:r>
              <a:rPr lang="en-US" altLang="zh-TW" dirty="0" smtClean="0"/>
              <a:t>For example</a:t>
            </a:r>
            <a:r>
              <a:rPr lang="zh-TW" altLang="en-US" dirty="0" smtClean="0"/>
              <a:t>，</a:t>
            </a:r>
            <a:r>
              <a:rPr lang="en-US" altLang="zh-TW" i="1" dirty="0" smtClean="0"/>
              <a:t> </a:t>
            </a:r>
            <a:r>
              <a:rPr lang="en-US" altLang="zh-TW" i="1" dirty="0" smtClean="0"/>
              <a:t>t = 22. We use the observations y22,y20,y18, . . . . Similarly, to </a:t>
            </a:r>
            <a:r>
              <a:rPr lang="en-US" altLang="zh-TW" i="1" dirty="0" smtClean="0"/>
              <a:t>estimate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state value at time </a:t>
            </a:r>
            <a:r>
              <a:rPr lang="en-US" altLang="zh-TW" i="1" dirty="0" smtClean="0"/>
              <a:t>t = 23, we use the </a:t>
            </a:r>
            <a:r>
              <a:rPr lang="en-US" altLang="zh-TW" i="1" dirty="0" err="1" smtClean="0"/>
              <a:t>servation</a:t>
            </a:r>
            <a:r>
              <a:rPr lang="en-US" altLang="zh-TW" i="1" dirty="0" smtClean="0"/>
              <a:t> values y23,y21,y19</a:t>
            </a:r>
            <a:r>
              <a:rPr lang="en-US" altLang="zh-TW" i="1" dirty="0" smtClean="0"/>
              <a:t>, . . . </a:t>
            </a:r>
            <a:r>
              <a:rPr lang="en-US" altLang="zh-TW" i="1" dirty="0" smtClean="0"/>
              <a:t>.</a:t>
            </a:r>
          </a:p>
          <a:p>
            <a:r>
              <a:rPr lang="zh-TW" altLang="en-US" dirty="0" smtClean="0"/>
              <a:t>下圖則能看出兩者的區別。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97152"/>
            <a:ext cx="8229600" cy="1719064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6916281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en-US" altLang="zh-TW" dirty="0" smtClean="0"/>
              <a:t>A New Approach to Linear Filtering and Prediction Problems.</a:t>
            </a:r>
          </a:p>
          <a:p>
            <a:pPr algn="ctr">
              <a:buNone/>
            </a:pPr>
            <a:endParaRPr lang="en-US" altLang="zh-TW" dirty="0" smtClean="0"/>
          </a:p>
          <a:p>
            <a:pPr algn="ctr">
              <a:buNone/>
            </a:pPr>
            <a:endParaRPr lang="zh-TW" altLang="en-US" dirty="0"/>
          </a:p>
        </p:txBody>
      </p:sp>
      <p:graphicFrame>
        <p:nvGraphicFramePr>
          <p:cNvPr id="7" name="資料庫圖表 6"/>
          <p:cNvGraphicFramePr/>
          <p:nvPr/>
        </p:nvGraphicFramePr>
        <p:xfrm>
          <a:off x="539552" y="1772816"/>
          <a:ext cx="792088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TW" dirty="0" smtClean="0"/>
              <a:t>In other words, we are in a situation where we are constantly predicting the next system state and taking measurements to verify the predictions.</a:t>
            </a:r>
          </a:p>
          <a:p>
            <a:r>
              <a:rPr lang="en-US" altLang="zh-TW" dirty="0" smtClean="0"/>
              <a:t>we use the </a:t>
            </a:r>
            <a:r>
              <a:rPr lang="en-US" altLang="zh-TW" dirty="0" err="1" smtClean="0"/>
              <a:t>Kalman</a:t>
            </a:r>
            <a:r>
              <a:rPr lang="en-US" altLang="zh-TW" dirty="0" smtClean="0"/>
              <a:t>-filtering technique to filter the noise from the observed spread in the case of risk arbitrage.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Moving average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/>
            <a:r>
              <a:rPr lang="en-US" altLang="zh-TW" sz="3500" dirty="0" smtClean="0"/>
              <a:t>Problem:</a:t>
            </a:r>
          </a:p>
          <a:p>
            <a:pPr marL="514350" indent="-514350">
              <a:buNone/>
            </a:pPr>
            <a:r>
              <a:rPr lang="en-US" altLang="zh-TW" sz="3500" dirty="0" smtClean="0"/>
              <a:t>     when sudden change, they will tend to lag.</a:t>
            </a:r>
          </a:p>
          <a:p>
            <a:pPr marL="514350" indent="-514350">
              <a:buNone/>
            </a:pPr>
            <a:endParaRPr lang="en-US" altLang="zh-TW" sz="3500" dirty="0" smtClean="0"/>
          </a:p>
          <a:p>
            <a:pPr marL="514350" indent="-514350"/>
            <a:r>
              <a:rPr lang="en-US" altLang="zh-TW" sz="3500" dirty="0" smtClean="0"/>
              <a:t>Solution:</a:t>
            </a:r>
          </a:p>
          <a:p>
            <a:pPr marL="514350" indent="-514350">
              <a:buNone/>
            </a:pPr>
            <a:r>
              <a:rPr lang="en-US" altLang="zh-TW" sz="3500" dirty="0" smtClean="0"/>
              <a:t>     use K-F to construct better </a:t>
            </a:r>
            <a:r>
              <a:rPr lang="en-US" altLang="zh-TW" sz="3500" dirty="0" err="1" smtClean="0"/>
              <a:t>sommthers</a:t>
            </a:r>
            <a:r>
              <a:rPr lang="en-US" altLang="zh-TW" sz="3500" dirty="0" smtClean="0"/>
              <a:t>.</a:t>
            </a:r>
          </a:p>
          <a:p>
            <a:pPr marL="514350" indent="-514350">
              <a:buNone/>
            </a:pPr>
            <a:endParaRPr lang="en-US" altLang="zh-TW" dirty="0" smtClean="0"/>
          </a:p>
          <a:p>
            <a:pPr marL="514350" indent="-514350"/>
            <a:r>
              <a:rPr lang="zh-TW" altLang="en-US" dirty="0" smtClean="0"/>
              <a:t>因為資料有不同程度的正確性，所以用權重平均來解決，應用上 </a:t>
            </a:r>
            <a:r>
              <a:rPr lang="en-US" altLang="zh-TW" dirty="0" err="1" smtClean="0"/>
              <a:t>Filbonacci</a:t>
            </a:r>
            <a:r>
              <a:rPr lang="en-US" altLang="zh-TW" dirty="0" smtClean="0"/>
              <a:t> numbers</a:t>
            </a:r>
            <a:r>
              <a:rPr lang="zh-TW" altLang="en-US" dirty="0" smtClean="0"/>
              <a:t>。</a:t>
            </a:r>
          </a:p>
          <a:p>
            <a:pPr marL="514350" indent="-514350"/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64704"/>
            <a:ext cx="8501638" cy="539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5580112" y="450912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correction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83568" y="198884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observation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732240" y="83671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reconciliation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The equation for the corrected state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   corrected State </a:t>
            </a:r>
          </a:p>
          <a:p>
            <a:pPr>
              <a:buNone/>
            </a:pPr>
            <a:r>
              <a:rPr lang="en-US" altLang="zh-TW" dirty="0" smtClean="0"/>
              <a:t>   = predicted state + </a:t>
            </a:r>
            <a:r>
              <a:rPr lang="en-US" altLang="zh-TW" i="1" dirty="0" smtClean="0"/>
              <a:t>k (actual observation-</a:t>
            </a:r>
            <a:r>
              <a:rPr lang="en-US" altLang="zh-TW" dirty="0" smtClean="0"/>
              <a:t>predicted observation)</a:t>
            </a:r>
          </a:p>
          <a:p>
            <a:pPr>
              <a:buNone/>
            </a:pP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5" name="直線接點 4"/>
          <p:cNvCxnSpPr/>
          <p:nvPr/>
        </p:nvCxnSpPr>
        <p:spPr>
          <a:xfrm>
            <a:off x="4427984" y="2708920"/>
            <a:ext cx="316835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899592" y="3284984"/>
            <a:ext cx="374441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5940152" y="299695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6228184" y="3789040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Observation innovation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cxnSp>
        <p:nvCxnSpPr>
          <p:cNvPr id="12" name="直線單箭頭接點 11"/>
          <p:cNvCxnSpPr/>
          <p:nvPr/>
        </p:nvCxnSpPr>
        <p:spPr>
          <a:xfrm flipH="1">
            <a:off x="3275856" y="2636912"/>
            <a:ext cx="79208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2051720" y="436510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err="1" smtClean="0">
                <a:solidFill>
                  <a:srgbClr val="FF0000"/>
                </a:solidFill>
              </a:rPr>
              <a:t>Kalman</a:t>
            </a:r>
            <a:r>
              <a:rPr lang="en-US" altLang="zh-TW" sz="2800" dirty="0" smtClean="0">
                <a:solidFill>
                  <a:srgbClr val="FF0000"/>
                </a:solidFill>
              </a:rPr>
              <a:t> gain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K-F</a:t>
            </a:r>
            <a:r>
              <a:rPr lang="zh-TW" altLang="en-US" dirty="0" smtClean="0"/>
              <a:t>數學公式推導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9486246" cy="2563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556792"/>
            <a:ext cx="2019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2276872"/>
            <a:ext cx="1857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單箭頭接點 7"/>
          <p:cNvCxnSpPr/>
          <p:nvPr/>
        </p:nvCxnSpPr>
        <p:spPr>
          <a:xfrm>
            <a:off x="3491880" y="177281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3491880" y="249289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3275856" y="13407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利用可測概念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932040" y="227687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observation</a:t>
            </a:r>
            <a:endParaRPr lang="zh-TW" altLang="en-US" sz="2800" dirty="0"/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/>
        </p:nvGraphicFramePr>
        <p:xfrm>
          <a:off x="4527550" y="3308350"/>
          <a:ext cx="88900" cy="241300"/>
        </p:xfrm>
        <a:graphic>
          <a:graphicData uri="http://schemas.openxmlformats.org/presentationml/2006/ole">
            <p:oleObj spid="_x0000_s1029" name="方程式" r:id="rId7" imgW="88560" imgH="241200" progId="Equation.3">
              <p:embed/>
            </p:oleObj>
          </a:graphicData>
        </a:graphic>
      </p:graphicFrame>
      <p:cxnSp>
        <p:nvCxnSpPr>
          <p:cNvPr id="14" name="直線接點 13"/>
          <p:cNvCxnSpPr/>
          <p:nvPr/>
        </p:nvCxnSpPr>
        <p:spPr>
          <a:xfrm>
            <a:off x="4932040" y="191683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1556792"/>
            <a:ext cx="695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6136" y="1556792"/>
            <a:ext cx="10191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Note that if the error variances associated with different observations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are the same, then a simple average will be fine. However, in the case where</a:t>
            </a:r>
          </a:p>
          <a:p>
            <a:pPr>
              <a:buNone/>
            </a:pPr>
            <a:r>
              <a:rPr lang="zh-TW" altLang="en-US" sz="2800" dirty="0" smtClean="0"/>
              <a:t>    </a:t>
            </a:r>
            <a:r>
              <a:rPr lang="en-US" altLang="zh-TW" sz="2800" dirty="0" smtClean="0"/>
              <a:t>the observed values have different levels of accuracy, we would like to assign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more weight to the observations with greater accuracy.</a:t>
            </a:r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簡單說，用</a:t>
            </a:r>
            <a:r>
              <a:rPr lang="en-US" altLang="zh-TW" sz="2800" dirty="0" smtClean="0"/>
              <a:t>average</a:t>
            </a:r>
            <a:r>
              <a:rPr lang="zh-TW" altLang="en-US" sz="2800" dirty="0" smtClean="0"/>
              <a:t>可解決</a:t>
            </a:r>
            <a:r>
              <a:rPr lang="en-US" altLang="zh-TW" sz="2800" dirty="0" smtClean="0"/>
              <a:t>different observations</a:t>
            </a:r>
            <a:r>
              <a:rPr lang="zh-TW" altLang="en-US" sz="2800" dirty="0" smtClean="0"/>
              <a:t>，但假若是 </a:t>
            </a:r>
            <a:r>
              <a:rPr lang="en-US" altLang="zh-TW" sz="2800" dirty="0" smtClean="0"/>
              <a:t>different level of accuracy ?                  </a:t>
            </a:r>
            <a:r>
              <a:rPr lang="zh-TW" altLang="en-US" sz="2800" dirty="0" smtClean="0"/>
              <a:t>用</a:t>
            </a:r>
            <a:r>
              <a:rPr lang="en-US" altLang="zh-TW" sz="2800" dirty="0" smtClean="0"/>
              <a:t>K-F</a:t>
            </a:r>
            <a:r>
              <a:rPr lang="zh-TW" altLang="en-US" sz="2800" dirty="0" smtClean="0"/>
              <a:t>解決並引入權重平均想法。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  <p:cxnSp>
        <p:nvCxnSpPr>
          <p:cNvPr id="5" name="直線單箭頭接點 4"/>
          <p:cNvCxnSpPr/>
          <p:nvPr/>
        </p:nvCxnSpPr>
        <p:spPr>
          <a:xfrm>
            <a:off x="6444208" y="436510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37719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268760"/>
            <a:ext cx="1935143" cy="60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852936"/>
            <a:ext cx="35528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429000"/>
            <a:ext cx="4152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653136"/>
            <a:ext cx="36195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單箭頭接點 9"/>
          <p:cNvCxnSpPr/>
          <p:nvPr/>
        </p:nvCxnSpPr>
        <p:spPr>
          <a:xfrm>
            <a:off x="3563888" y="1484784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5652120" y="126876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True value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115616" y="26064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/>
              <a:t>應用公式推導的五個步驟</a:t>
            </a:r>
            <a:endParaRPr lang="zh-TW" altLang="en-US" sz="4000" dirty="0"/>
          </a:p>
        </p:txBody>
      </p:sp>
      <p:cxnSp>
        <p:nvCxnSpPr>
          <p:cNvPr id="14" name="直線單箭頭接點 13"/>
          <p:cNvCxnSpPr/>
          <p:nvPr/>
        </p:nvCxnSpPr>
        <p:spPr>
          <a:xfrm>
            <a:off x="4716016" y="306896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156176" y="270892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此變異數剛好為誤差的變異數</a:t>
            </a:r>
            <a:r>
              <a:rPr lang="en-US" altLang="zh-TW" dirty="0" smtClean="0"/>
              <a:t>(</a:t>
            </a:r>
            <a:r>
              <a:rPr lang="zh-TW" altLang="en-US" dirty="0" smtClean="0"/>
              <a:t>因誤差</a:t>
            </a:r>
            <a:r>
              <a:rPr lang="en-US" altLang="zh-TW" dirty="0" err="1" smtClean="0"/>
              <a:t>iid</a:t>
            </a:r>
            <a:r>
              <a:rPr lang="en-US" altLang="zh-TW" dirty="0" smtClean="0"/>
              <a:t> Normal)</a:t>
            </a:r>
            <a:endParaRPr lang="zh-TW" altLang="en-US" dirty="0"/>
          </a:p>
        </p:txBody>
      </p:sp>
      <p:cxnSp>
        <p:nvCxnSpPr>
          <p:cNvPr id="16" name="直線單箭頭接點 15"/>
          <p:cNvCxnSpPr/>
          <p:nvPr/>
        </p:nvCxnSpPr>
        <p:spPr>
          <a:xfrm>
            <a:off x="4860032" y="386104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6228184" y="37170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代入主要公式</a:t>
            </a:r>
            <a:endParaRPr lang="zh-TW" altLang="en-US" dirty="0"/>
          </a:p>
        </p:txBody>
      </p:sp>
      <p:cxnSp>
        <p:nvCxnSpPr>
          <p:cNvPr id="20" name="直線單箭頭接點 19"/>
          <p:cNvCxnSpPr/>
          <p:nvPr/>
        </p:nvCxnSpPr>
        <p:spPr>
          <a:xfrm>
            <a:off x="4788024" y="501317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6228184" y="48691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整理後剛好為權重概念</a:t>
            </a:r>
            <a:endParaRPr lang="zh-TW" alt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6250" y="5517232"/>
            <a:ext cx="8667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891</Words>
  <Application>Microsoft Office PowerPoint</Application>
  <PresentationFormat>如螢幕大小 (4:3)</PresentationFormat>
  <Paragraphs>87</Paragraphs>
  <Slides>17</Slides>
  <Notes>5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9" baseType="lpstr">
      <vt:lpstr>Office 佈景主題</vt:lpstr>
      <vt:lpstr>方程式</vt:lpstr>
      <vt:lpstr>CH4 Kalman Filtering</vt:lpstr>
      <vt:lpstr>投影片 2</vt:lpstr>
      <vt:lpstr>投影片 3</vt:lpstr>
      <vt:lpstr>Moving average problem</vt:lpstr>
      <vt:lpstr>投影片 5</vt:lpstr>
      <vt:lpstr>The equation for the corrected state</vt:lpstr>
      <vt:lpstr>K-F數學公式推導</vt:lpstr>
      <vt:lpstr>投影片 8</vt:lpstr>
      <vt:lpstr>投影片 9</vt:lpstr>
      <vt:lpstr>Filtering the random walk</vt:lpstr>
      <vt:lpstr>投影片 11</vt:lpstr>
      <vt:lpstr>假設:預測狀態變異數=觀測值變異數</vt:lpstr>
      <vt:lpstr>投影片 13</vt:lpstr>
      <vt:lpstr>Observation and variance will be the same?</vt:lpstr>
      <vt:lpstr>投影片 15</vt:lpstr>
      <vt:lpstr>half of frequency</vt:lpstr>
      <vt:lpstr>投影片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29</cp:revision>
  <dcterms:created xsi:type="dcterms:W3CDTF">2015-03-31T07:22:25Z</dcterms:created>
  <dcterms:modified xsi:type="dcterms:W3CDTF">2015-04-07T03:45:18Z</dcterms:modified>
</cp:coreProperties>
</file>